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8288000" cy="10287000"/>
  <p:notesSz cx="6858000" cy="9144000"/>
  <p:embeddedFontLst>
    <p:embeddedFont>
      <p:font typeface="Poppins" panose="00000500000000000000" pitchFamily="2" charset="0"/>
      <p:regular r:id="rId13"/>
      <p:bold r:id="rId14"/>
      <p:italic r:id="rId15"/>
      <p:boldItalic r:id="rId16"/>
    </p:embeddedFont>
    <p:embeddedFont>
      <p:font typeface="Poppins Bold" panose="00000800000000000000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 autoAdjust="0"/>
    <p:restoredTop sz="94648" autoAdjust="0"/>
  </p:normalViewPr>
  <p:slideViewPr>
    <p:cSldViewPr>
      <p:cViewPr>
        <p:scale>
          <a:sx n="46" d="100"/>
          <a:sy n="46" d="100"/>
        </p:scale>
        <p:origin x="112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159">
                <a:alpha val="100000"/>
              </a:srgbClr>
            </a:gs>
            <a:gs pos="50000">
              <a:srgbClr val="070029">
                <a:alpha val="100000"/>
              </a:srgbClr>
            </a:gs>
            <a:gs pos="100000">
              <a:srgbClr val="0057FF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2049517" y="1028700"/>
            <a:ext cx="14188966" cy="8229600"/>
          </a:xfrm>
          <a:custGeom>
            <a:avLst/>
            <a:gdLst/>
            <a:ahLst/>
            <a:cxnLst/>
            <a:rect l="l" t="t" r="r" b="b"/>
            <a:pathLst>
              <a:path w="14188966" h="8229600">
                <a:moveTo>
                  <a:pt x="0" y="0"/>
                </a:moveTo>
                <a:lnTo>
                  <a:pt x="14188966" y="0"/>
                </a:lnTo>
                <a:lnTo>
                  <a:pt x="141889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5166625" y="1798977"/>
            <a:ext cx="7859617" cy="7859617"/>
          </a:xfrm>
          <a:custGeom>
            <a:avLst/>
            <a:gdLst/>
            <a:ahLst/>
            <a:cxnLst/>
            <a:rect l="l" t="t" r="r" b="b"/>
            <a:pathLst>
              <a:path w="7859617" h="7859617">
                <a:moveTo>
                  <a:pt x="0" y="0"/>
                </a:moveTo>
                <a:lnTo>
                  <a:pt x="7859617" y="0"/>
                </a:lnTo>
                <a:lnTo>
                  <a:pt x="7859617" y="7859617"/>
                </a:lnTo>
                <a:lnTo>
                  <a:pt x="0" y="7859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0" y="1181100"/>
            <a:ext cx="18288000" cy="5103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902"/>
              </a:lnSpc>
              <a:spcBef>
                <a:spcPct val="0"/>
              </a:spcBef>
            </a:pPr>
            <a:r>
              <a:rPr lang="en-US" sz="8000" b="1" spc="28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Insider Threat Detection Using User </a:t>
            </a:r>
            <a:r>
              <a:rPr lang="en-US" sz="8000" b="1" spc="28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Behaviour</a:t>
            </a:r>
            <a:r>
              <a:rPr lang="en-US" sz="8000" b="1" spc="28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Analytics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800" y="6285061"/>
            <a:ext cx="80772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oppins Bold" charset="0"/>
                <a:cs typeface="Poppins Bold" charset="0"/>
              </a:rPr>
              <a:t>TEAM NAME: </a:t>
            </a:r>
            <a:r>
              <a:rPr lang="en-US" sz="3200" dirty="0" err="1">
                <a:solidFill>
                  <a:schemeClr val="bg1"/>
                </a:solidFill>
                <a:latin typeface="Poppins Bold" charset="0"/>
                <a:cs typeface="Poppins Bold" charset="0"/>
              </a:rPr>
              <a:t>SHEnergy</a:t>
            </a:r>
            <a:r>
              <a:rPr lang="en-US" sz="3200" dirty="0">
                <a:solidFill>
                  <a:schemeClr val="bg1"/>
                </a:solidFill>
                <a:latin typeface="Poppins Bold" charset="0"/>
                <a:cs typeface="Poppins Bold" charset="0"/>
              </a:rPr>
              <a:t>(TEAM NO. 34)</a:t>
            </a:r>
          </a:p>
          <a:p>
            <a:r>
              <a:rPr lang="en-US" sz="3200" dirty="0">
                <a:solidFill>
                  <a:schemeClr val="bg1"/>
                </a:solidFill>
                <a:latin typeface="Poppins Bold" charset="0"/>
                <a:cs typeface="Poppins Bold" charset="0"/>
              </a:rPr>
              <a:t>TEAM MEMBERS: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Poppins Bold" charset="0"/>
                <a:cs typeface="Poppins Bold" charset="0"/>
              </a:rPr>
              <a:t>ANEEKA REEMAZ A-23BEL1058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Poppins Bold" charset="0"/>
                <a:cs typeface="Poppins Bold" charset="0"/>
              </a:rPr>
              <a:t>ANJUM SANA-23MIA1028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Poppins Bold" charset="0"/>
                <a:cs typeface="Poppins Bold" charset="0"/>
              </a:rPr>
              <a:t>HARSHINI T-23BEL1060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Poppins Bold" charset="0"/>
                <a:cs typeface="Poppins Bold" charset="0"/>
              </a:rPr>
              <a:t>HARSHITA RANJAN-23BEL1010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Poppins Bold" charset="0"/>
                <a:cs typeface="Poppins Bold" charset="0"/>
              </a:rPr>
              <a:t>TANISHA AHLAWAT-23BEL1003</a:t>
            </a:r>
          </a:p>
          <a:p>
            <a:pPr marL="285750" indent="-285750">
              <a:buFont typeface="Arial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159">
                <a:alpha val="100000"/>
              </a:srgbClr>
            </a:gs>
            <a:gs pos="50000">
              <a:srgbClr val="070029">
                <a:alpha val="100000"/>
              </a:srgbClr>
            </a:gs>
            <a:gs pos="100000">
              <a:srgbClr val="0057FF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>
            <a:off x="7173909" y="5143500"/>
            <a:ext cx="12619457" cy="7319285"/>
          </a:xfrm>
          <a:custGeom>
            <a:avLst/>
            <a:gdLst/>
            <a:ahLst/>
            <a:cxnLst/>
            <a:rect l="l" t="t" r="r" b="b"/>
            <a:pathLst>
              <a:path w="12619457" h="7319285">
                <a:moveTo>
                  <a:pt x="0" y="0"/>
                </a:moveTo>
                <a:lnTo>
                  <a:pt x="12619457" y="0"/>
                </a:lnTo>
                <a:lnTo>
                  <a:pt x="12619457" y="7319285"/>
                </a:lnTo>
                <a:lnTo>
                  <a:pt x="0" y="7319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-1016647" y="1798977"/>
            <a:ext cx="7859617" cy="7859617"/>
          </a:xfrm>
          <a:custGeom>
            <a:avLst/>
            <a:gdLst/>
            <a:ahLst/>
            <a:cxnLst/>
            <a:rect l="l" t="t" r="r" b="b"/>
            <a:pathLst>
              <a:path w="7859617" h="7859617">
                <a:moveTo>
                  <a:pt x="0" y="0"/>
                </a:moveTo>
                <a:lnTo>
                  <a:pt x="7859617" y="0"/>
                </a:lnTo>
                <a:lnTo>
                  <a:pt x="7859617" y="7859617"/>
                </a:lnTo>
                <a:lnTo>
                  <a:pt x="0" y="7859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22788" y="5360422"/>
            <a:ext cx="11015462" cy="5017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chemeClr val="bg1"/>
                </a:solidFill>
              </a:rPr>
              <a:t>Persistent </a:t>
            </a:r>
            <a:r>
              <a:rPr lang="en-IN" sz="3200" b="1" dirty="0">
                <a:solidFill>
                  <a:schemeClr val="bg1"/>
                </a:solidFill>
              </a:rPr>
              <a:t>database integration</a:t>
            </a:r>
            <a:r>
              <a:rPr lang="en-IN" sz="3200" dirty="0">
                <a:solidFill>
                  <a:schemeClr val="bg1"/>
                </a:solidFill>
              </a:rPr>
              <a:t> (PostgreSQL/</a:t>
            </a:r>
            <a:r>
              <a:rPr lang="en-IN" sz="3200" dirty="0" err="1">
                <a:solidFill>
                  <a:schemeClr val="bg1"/>
                </a:solidFill>
              </a:rPr>
              <a:t>InfluxDB</a:t>
            </a:r>
            <a:r>
              <a:rPr lang="en-IN" sz="3200" dirty="0">
                <a:solidFill>
                  <a:schemeClr val="bg1"/>
                </a:solidFill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IN" sz="3200" b="1" dirty="0">
                <a:solidFill>
                  <a:schemeClr val="bg1"/>
                </a:solidFill>
              </a:rPr>
              <a:t>Docker-based cloud deployment</a:t>
            </a:r>
            <a:r>
              <a:rPr lang="en-IN" sz="3200" dirty="0">
                <a:solidFill>
                  <a:schemeClr val="bg1"/>
                </a:solidFill>
              </a:rPr>
              <a:t> (AWS, Azure, GCP).</a:t>
            </a:r>
          </a:p>
          <a:p>
            <a:pPr>
              <a:lnSpc>
                <a:spcPct val="150000"/>
              </a:lnSpc>
            </a:pPr>
            <a:r>
              <a:rPr lang="en-IN" sz="3200" dirty="0">
                <a:solidFill>
                  <a:schemeClr val="bg1"/>
                </a:solidFill>
              </a:rPr>
              <a:t>Replace polling with </a:t>
            </a:r>
            <a:r>
              <a:rPr lang="en-IN" sz="3200" b="1" dirty="0">
                <a:solidFill>
                  <a:schemeClr val="bg1"/>
                </a:solidFill>
              </a:rPr>
              <a:t>WebSocket push updates</a:t>
            </a:r>
            <a:r>
              <a:rPr lang="en-IN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N" sz="3200" dirty="0">
                <a:solidFill>
                  <a:schemeClr val="bg1"/>
                </a:solidFill>
              </a:rPr>
              <a:t>Explore </a:t>
            </a:r>
            <a:r>
              <a:rPr lang="en-IN" sz="3200" b="1" dirty="0">
                <a:solidFill>
                  <a:schemeClr val="bg1"/>
                </a:solidFill>
              </a:rPr>
              <a:t>Federated Learning</a:t>
            </a:r>
            <a:r>
              <a:rPr lang="en-IN" sz="3200" dirty="0">
                <a:solidFill>
                  <a:schemeClr val="bg1"/>
                </a:solidFill>
              </a:rPr>
              <a:t> for privacy-preserving insider detection.</a:t>
            </a:r>
          </a:p>
          <a:p>
            <a:pPr>
              <a:lnSpc>
                <a:spcPct val="150000"/>
              </a:lnSpc>
            </a:pPr>
            <a:r>
              <a:rPr lang="en-IN" sz="3200" dirty="0">
                <a:solidFill>
                  <a:schemeClr val="bg1"/>
                </a:solidFill>
              </a:rPr>
              <a:t>Extend to </a:t>
            </a:r>
            <a:r>
              <a:rPr lang="en-IN" sz="3200" b="1" dirty="0">
                <a:solidFill>
                  <a:schemeClr val="bg1"/>
                </a:solidFill>
              </a:rPr>
              <a:t>Reinforcement Learning</a:t>
            </a:r>
            <a:r>
              <a:rPr lang="en-IN" sz="3200" dirty="0">
                <a:solidFill>
                  <a:schemeClr val="bg1"/>
                </a:solidFill>
              </a:rPr>
              <a:t> for proactive SOC responses.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en-US" sz="2800" b="1" spc="4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28273" y="2764024"/>
            <a:ext cx="14444955" cy="204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10"/>
              </a:lnSpc>
            </a:pPr>
            <a:r>
              <a:rPr lang="en-US" sz="7680" b="1" spc="15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Scope</a:t>
            </a:r>
          </a:p>
          <a:p>
            <a:pPr marL="0" lvl="0" indent="0" algn="just">
              <a:lnSpc>
                <a:spcPts val="7910"/>
              </a:lnSpc>
            </a:pPr>
            <a:endParaRPr lang="en-US" sz="7680" b="1" spc="15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6461146" y="8543075"/>
            <a:ext cx="925952" cy="919347"/>
            <a:chOff x="0" y="0"/>
            <a:chExt cx="289003" cy="2869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5400000">
            <a:off x="16778201" y="8789809"/>
            <a:ext cx="315151" cy="425879"/>
          </a:xfrm>
          <a:custGeom>
            <a:avLst/>
            <a:gdLst/>
            <a:ahLst/>
            <a:cxnLst/>
            <a:rect l="l" t="t" r="r" b="b"/>
            <a:pathLst>
              <a:path w="315151" h="425879">
                <a:moveTo>
                  <a:pt x="0" y="0"/>
                </a:moveTo>
                <a:lnTo>
                  <a:pt x="315151" y="0"/>
                </a:lnTo>
                <a:lnTo>
                  <a:pt x="315151" y="425879"/>
                </a:lnTo>
                <a:lnTo>
                  <a:pt x="0" y="4258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826854" y="1988448"/>
            <a:ext cx="14634293" cy="257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902"/>
              </a:lnSpc>
              <a:spcBef>
                <a:spcPct val="0"/>
              </a:spcBef>
            </a:pPr>
            <a:r>
              <a:rPr lang="en-US" sz="14215" b="1" spc="2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36269" y="4872433"/>
            <a:ext cx="11015462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2400" b="1" spc="3" dirty="0">
                <a:solidFill>
                  <a:srgbClr val="FFFFFF"/>
                </a:solidFill>
                <a:latin typeface="Poppins Bold" charset="0"/>
                <a:ea typeface="Poppins"/>
                <a:cs typeface="Poppins Bold" charset="0"/>
                <a:sym typeface="Poppins"/>
              </a:rPr>
              <a:t>Our solution combines robust core features, innovative AI-driven analysis, and SOC-friendly workflows.
It is creative, practical, and future-ready. By staying ahead of emerging threats and embracing cutting-edge technologies, we can build a secure digital environment. </a:t>
            </a:r>
            <a:endParaRPr lang="en-US" sz="1900" spc="3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496029" y="8604646"/>
            <a:ext cx="1274721" cy="45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</a:p>
        </p:txBody>
      </p:sp>
      <p:sp>
        <p:nvSpPr>
          <p:cNvPr id="22" name="Freeform 22"/>
          <p:cNvSpPr/>
          <p:nvPr/>
        </p:nvSpPr>
        <p:spPr>
          <a:xfrm rot="1185086">
            <a:off x="15130248" y="1773948"/>
            <a:ext cx="7056882" cy="8229600"/>
          </a:xfrm>
          <a:custGeom>
            <a:avLst/>
            <a:gdLst/>
            <a:ahLst/>
            <a:cxnLst/>
            <a:rect l="l" t="t" r="r" b="b"/>
            <a:pathLst>
              <a:path w="7056882" h="8229600">
                <a:moveTo>
                  <a:pt x="0" y="0"/>
                </a:moveTo>
                <a:lnTo>
                  <a:pt x="7056882" y="0"/>
                </a:lnTo>
                <a:lnTo>
                  <a:pt x="70568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5625976">
            <a:off x="-1800167" y="1537254"/>
            <a:ext cx="7056882" cy="8229600"/>
          </a:xfrm>
          <a:custGeom>
            <a:avLst/>
            <a:gdLst/>
            <a:ahLst/>
            <a:cxnLst/>
            <a:rect l="l" t="t" r="r" b="b"/>
            <a:pathLst>
              <a:path w="7056882" h="8229600">
                <a:moveTo>
                  <a:pt x="0" y="0"/>
                </a:moveTo>
                <a:lnTo>
                  <a:pt x="7056882" y="0"/>
                </a:lnTo>
                <a:lnTo>
                  <a:pt x="70568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24694" y="1372376"/>
            <a:ext cx="16638609" cy="7414110"/>
            <a:chOff x="0" y="0"/>
            <a:chExt cx="3468827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68827" cy="812800"/>
            </a:xfrm>
            <a:custGeom>
              <a:avLst/>
              <a:gdLst/>
              <a:ahLst/>
              <a:cxnLst/>
              <a:rect l="l" t="t" r="r" b="b"/>
              <a:pathLst>
                <a:path w="3468827" h="812800">
                  <a:moveTo>
                    <a:pt x="20573" y="0"/>
                  </a:moveTo>
                  <a:lnTo>
                    <a:pt x="3448253" y="0"/>
                  </a:lnTo>
                  <a:cubicBezTo>
                    <a:pt x="3459616" y="0"/>
                    <a:pt x="3468827" y="9211"/>
                    <a:pt x="3468827" y="20573"/>
                  </a:cubicBezTo>
                  <a:lnTo>
                    <a:pt x="3468827" y="792226"/>
                  </a:lnTo>
                  <a:cubicBezTo>
                    <a:pt x="3468827" y="797683"/>
                    <a:pt x="3466659" y="802916"/>
                    <a:pt x="3462801" y="806774"/>
                  </a:cubicBezTo>
                  <a:cubicBezTo>
                    <a:pt x="3458942" y="810632"/>
                    <a:pt x="3453710" y="812800"/>
                    <a:pt x="3448253" y="812800"/>
                  </a:cubicBezTo>
                  <a:lnTo>
                    <a:pt x="20573" y="812800"/>
                  </a:lnTo>
                  <a:cubicBezTo>
                    <a:pt x="15117" y="812800"/>
                    <a:pt x="9884" y="810632"/>
                    <a:pt x="6026" y="806774"/>
                  </a:cubicBezTo>
                  <a:cubicBezTo>
                    <a:pt x="2168" y="802916"/>
                    <a:pt x="0" y="797683"/>
                    <a:pt x="0" y="792226"/>
                  </a:cubicBezTo>
                  <a:lnTo>
                    <a:pt x="0" y="20573"/>
                  </a:lnTo>
                  <a:cubicBezTo>
                    <a:pt x="0" y="15117"/>
                    <a:pt x="2168" y="9884"/>
                    <a:pt x="6026" y="6026"/>
                  </a:cubicBezTo>
                  <a:cubicBezTo>
                    <a:pt x="9884" y="2168"/>
                    <a:pt x="15117" y="0"/>
                    <a:pt x="2057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159">
                    <a:alpha val="100000"/>
                  </a:srgbClr>
                </a:gs>
                <a:gs pos="50000">
                  <a:srgbClr val="070029">
                    <a:alpha val="100000"/>
                  </a:srgbClr>
                </a:gs>
                <a:gs pos="100000">
                  <a:srgbClr val="0057FF">
                    <a:alpha val="100000"/>
                  </a:srgbClr>
                </a:gs>
              </a:gsLst>
              <a:lin ang="2700000"/>
            </a:gradFill>
            <a:ln w="85725" cap="rnd">
              <a:gradFill>
                <a:gsLst>
                  <a:gs pos="0">
                    <a:srgbClr val="1100D6">
                      <a:alpha val="100000"/>
                    </a:srgbClr>
                  </a:gs>
                  <a:gs pos="50000">
                    <a:srgbClr val="E000F4">
                      <a:alpha val="100000"/>
                    </a:srgbClr>
                  </a:gs>
                  <a:gs pos="100000">
                    <a:srgbClr val="00EDF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468827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805676" y="2462540"/>
            <a:ext cx="5466522" cy="4114800"/>
          </a:xfrm>
          <a:custGeom>
            <a:avLst/>
            <a:gdLst/>
            <a:ahLst/>
            <a:cxnLst/>
            <a:rect l="l" t="t" r="r" b="b"/>
            <a:pathLst>
              <a:path w="5466522" h="4114800">
                <a:moveTo>
                  <a:pt x="0" y="0"/>
                </a:moveTo>
                <a:lnTo>
                  <a:pt x="5466521" y="0"/>
                </a:lnTo>
                <a:lnTo>
                  <a:pt x="54665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488382" y="2443490"/>
            <a:ext cx="11311235" cy="1962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96"/>
              </a:lnSpc>
            </a:pPr>
            <a:endParaRPr lang="en-US" sz="900" b="1" spc="15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0" lvl="0" indent="0" algn="ctr">
              <a:lnSpc>
                <a:spcPts val="8596"/>
              </a:lnSpc>
            </a:pPr>
            <a:endParaRPr lang="en-US" sz="900" b="1" spc="15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7" name="Freeform 17"/>
          <p:cNvSpPr/>
          <p:nvPr/>
        </p:nvSpPr>
        <p:spPr>
          <a:xfrm flipV="1">
            <a:off x="-3859773" y="4353655"/>
            <a:ext cx="5466522" cy="4114800"/>
          </a:xfrm>
          <a:custGeom>
            <a:avLst/>
            <a:gdLst/>
            <a:ahLst/>
            <a:cxnLst/>
            <a:rect l="l" t="t" r="r" b="b"/>
            <a:pathLst>
              <a:path w="5466522" h="4114800">
                <a:moveTo>
                  <a:pt x="0" y="4114800"/>
                </a:moveTo>
                <a:lnTo>
                  <a:pt x="5466521" y="4114800"/>
                </a:lnTo>
                <a:lnTo>
                  <a:pt x="5466521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6474657" y="8484388"/>
            <a:ext cx="925952" cy="919347"/>
            <a:chOff x="0" y="0"/>
            <a:chExt cx="289003" cy="2869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5400000">
            <a:off x="16791711" y="8731122"/>
            <a:ext cx="315151" cy="425879"/>
          </a:xfrm>
          <a:custGeom>
            <a:avLst/>
            <a:gdLst/>
            <a:ahLst/>
            <a:cxnLst/>
            <a:rect l="l" t="t" r="r" b="b"/>
            <a:pathLst>
              <a:path w="315151" h="425879">
                <a:moveTo>
                  <a:pt x="0" y="0"/>
                </a:moveTo>
                <a:lnTo>
                  <a:pt x="315151" y="0"/>
                </a:lnTo>
                <a:lnTo>
                  <a:pt x="315151" y="425879"/>
                </a:lnTo>
                <a:lnTo>
                  <a:pt x="0" y="425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6A9892-17A7-CA75-CE74-D8DFE0D25BA9}"/>
              </a:ext>
            </a:extLst>
          </p:cNvPr>
          <p:cNvSpPr txBox="1"/>
          <p:nvPr/>
        </p:nvSpPr>
        <p:spPr>
          <a:xfrm>
            <a:off x="1606749" y="2324100"/>
            <a:ext cx="1519892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Insider threats are among the </a:t>
            </a:r>
            <a:r>
              <a:rPr lang="en-US" sz="4400" b="1" dirty="0">
                <a:solidFill>
                  <a:schemeClr val="bg1"/>
                </a:solidFill>
              </a:rPr>
              <a:t>hardest to detect</a:t>
            </a:r>
            <a:r>
              <a:rPr lang="en-US" sz="4400" dirty="0">
                <a:solidFill>
                  <a:schemeClr val="bg1"/>
                </a:solidFill>
              </a:rPr>
              <a:t> because attackers have valid system access.</a:t>
            </a:r>
          </a:p>
          <a:p>
            <a:r>
              <a:rPr lang="en-US" sz="4400" dirty="0">
                <a:solidFill>
                  <a:schemeClr val="bg1"/>
                </a:solidFill>
              </a:rPr>
              <a:t>Traditional IDS/firewalls focus mainly on </a:t>
            </a:r>
            <a:r>
              <a:rPr lang="en-US" sz="4400" b="1" dirty="0">
                <a:solidFill>
                  <a:schemeClr val="bg1"/>
                </a:solidFill>
              </a:rPr>
              <a:t>external threats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User Behavior Analytics (UBA)</a:t>
            </a:r>
            <a:r>
              <a:rPr lang="en-US" sz="4400" dirty="0">
                <a:solidFill>
                  <a:schemeClr val="bg1"/>
                </a:solidFill>
              </a:rPr>
              <a:t> applies </a:t>
            </a:r>
            <a:r>
              <a:rPr lang="en-US" sz="4400" b="1" dirty="0">
                <a:solidFill>
                  <a:schemeClr val="bg1"/>
                </a:solidFill>
              </a:rPr>
              <a:t>AI/ML</a:t>
            </a:r>
            <a:r>
              <a:rPr lang="en-US" sz="4400" dirty="0">
                <a:solidFill>
                  <a:schemeClr val="bg1"/>
                </a:solidFill>
              </a:rPr>
              <a:t> to detect hidden anomalies in user activity.</a:t>
            </a:r>
          </a:p>
          <a:p>
            <a:r>
              <a:rPr lang="en-US" sz="4400" dirty="0">
                <a:solidFill>
                  <a:schemeClr val="bg1"/>
                </a:solidFill>
              </a:rPr>
              <a:t>Our project uses the </a:t>
            </a:r>
            <a:r>
              <a:rPr lang="en-US" sz="4400" b="1" dirty="0">
                <a:solidFill>
                  <a:schemeClr val="bg1"/>
                </a:solidFill>
              </a:rPr>
              <a:t>CERT Insider Threat Dataset</a:t>
            </a:r>
            <a:r>
              <a:rPr lang="en-US" sz="4400" dirty="0">
                <a:solidFill>
                  <a:schemeClr val="bg1"/>
                </a:solidFill>
              </a:rPr>
              <a:t> and builds a </a:t>
            </a:r>
            <a:r>
              <a:rPr lang="en-US" sz="4400" b="1" dirty="0">
                <a:solidFill>
                  <a:schemeClr val="bg1"/>
                </a:solidFill>
              </a:rPr>
              <a:t>hybrid anomaly detection model (Isolation Forest + Autoencoder)</a:t>
            </a:r>
            <a:r>
              <a:rPr lang="en-US" sz="4400" dirty="0">
                <a:solidFill>
                  <a:schemeClr val="bg1"/>
                </a:solidFill>
              </a:rPr>
              <a:t> to flag threats in </a:t>
            </a:r>
            <a:r>
              <a:rPr lang="en-US" sz="4400" b="1" dirty="0">
                <a:solidFill>
                  <a:schemeClr val="bg1"/>
                </a:solidFill>
              </a:rPr>
              <a:t>real time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  <a:p>
            <a:endParaRPr lang="en-IN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163">
            <a:off x="14327603" y="971550"/>
            <a:ext cx="7056882" cy="8229600"/>
          </a:xfrm>
          <a:custGeom>
            <a:avLst/>
            <a:gdLst/>
            <a:ahLst/>
            <a:cxnLst/>
            <a:rect l="l" t="t" r="r" b="b"/>
            <a:pathLst>
              <a:path w="7056882" h="8229600">
                <a:moveTo>
                  <a:pt x="0" y="0"/>
                </a:moveTo>
                <a:lnTo>
                  <a:pt x="7056882" y="0"/>
                </a:lnTo>
                <a:lnTo>
                  <a:pt x="70568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153133">
            <a:off x="-3193266" y="483739"/>
            <a:ext cx="7056882" cy="8229600"/>
          </a:xfrm>
          <a:custGeom>
            <a:avLst/>
            <a:gdLst/>
            <a:ahLst/>
            <a:cxnLst/>
            <a:rect l="l" t="t" r="r" b="b"/>
            <a:pathLst>
              <a:path w="7056882" h="8229600">
                <a:moveTo>
                  <a:pt x="0" y="0"/>
                </a:moveTo>
                <a:lnTo>
                  <a:pt x="7056882" y="0"/>
                </a:lnTo>
                <a:lnTo>
                  <a:pt x="70568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26057" y="5520168"/>
            <a:ext cx="4641935" cy="3652407"/>
            <a:chOff x="0" y="0"/>
            <a:chExt cx="1222567" cy="9619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22567" cy="961951"/>
            </a:xfrm>
            <a:custGeom>
              <a:avLst/>
              <a:gdLst/>
              <a:ahLst/>
              <a:cxnLst/>
              <a:rect l="l" t="t" r="r" b="b"/>
              <a:pathLst>
                <a:path w="1222567" h="961951">
                  <a:moveTo>
                    <a:pt x="58374" y="0"/>
                  </a:moveTo>
                  <a:lnTo>
                    <a:pt x="1164193" y="0"/>
                  </a:lnTo>
                  <a:cubicBezTo>
                    <a:pt x="1179675" y="0"/>
                    <a:pt x="1194523" y="6150"/>
                    <a:pt x="1205470" y="17097"/>
                  </a:cubicBezTo>
                  <a:cubicBezTo>
                    <a:pt x="1216417" y="28044"/>
                    <a:pt x="1222567" y="42892"/>
                    <a:pt x="1222567" y="58374"/>
                  </a:cubicBezTo>
                  <a:lnTo>
                    <a:pt x="1222567" y="903577"/>
                  </a:lnTo>
                  <a:cubicBezTo>
                    <a:pt x="1222567" y="935816"/>
                    <a:pt x="1196432" y="961951"/>
                    <a:pt x="1164193" y="961951"/>
                  </a:cubicBezTo>
                  <a:lnTo>
                    <a:pt x="58374" y="961951"/>
                  </a:lnTo>
                  <a:cubicBezTo>
                    <a:pt x="42892" y="961951"/>
                    <a:pt x="28044" y="955801"/>
                    <a:pt x="17097" y="944853"/>
                  </a:cubicBezTo>
                  <a:cubicBezTo>
                    <a:pt x="6150" y="933906"/>
                    <a:pt x="0" y="919059"/>
                    <a:pt x="0" y="903577"/>
                  </a:cubicBezTo>
                  <a:lnTo>
                    <a:pt x="0" y="58374"/>
                  </a:lnTo>
                  <a:cubicBezTo>
                    <a:pt x="0" y="42892"/>
                    <a:pt x="6150" y="28044"/>
                    <a:pt x="17097" y="17097"/>
                  </a:cubicBezTo>
                  <a:cubicBezTo>
                    <a:pt x="28044" y="6150"/>
                    <a:pt x="42892" y="0"/>
                    <a:pt x="5837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00D6">
                    <a:alpha val="100000"/>
                  </a:srgbClr>
                </a:gs>
                <a:gs pos="100000">
                  <a:srgbClr val="E000F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22567" cy="1019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23032" y="5520168"/>
            <a:ext cx="4641935" cy="3652407"/>
            <a:chOff x="0" y="0"/>
            <a:chExt cx="1222567" cy="9619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22567" cy="961951"/>
            </a:xfrm>
            <a:custGeom>
              <a:avLst/>
              <a:gdLst/>
              <a:ahLst/>
              <a:cxnLst/>
              <a:rect l="l" t="t" r="r" b="b"/>
              <a:pathLst>
                <a:path w="1222567" h="961951">
                  <a:moveTo>
                    <a:pt x="58374" y="0"/>
                  </a:moveTo>
                  <a:lnTo>
                    <a:pt x="1164193" y="0"/>
                  </a:lnTo>
                  <a:cubicBezTo>
                    <a:pt x="1179675" y="0"/>
                    <a:pt x="1194523" y="6150"/>
                    <a:pt x="1205470" y="17097"/>
                  </a:cubicBezTo>
                  <a:cubicBezTo>
                    <a:pt x="1216417" y="28044"/>
                    <a:pt x="1222567" y="42892"/>
                    <a:pt x="1222567" y="58374"/>
                  </a:cubicBezTo>
                  <a:lnTo>
                    <a:pt x="1222567" y="903577"/>
                  </a:lnTo>
                  <a:cubicBezTo>
                    <a:pt x="1222567" y="935816"/>
                    <a:pt x="1196432" y="961951"/>
                    <a:pt x="1164193" y="961951"/>
                  </a:cubicBezTo>
                  <a:lnTo>
                    <a:pt x="58374" y="961951"/>
                  </a:lnTo>
                  <a:cubicBezTo>
                    <a:pt x="42892" y="961951"/>
                    <a:pt x="28044" y="955801"/>
                    <a:pt x="17097" y="944853"/>
                  </a:cubicBezTo>
                  <a:cubicBezTo>
                    <a:pt x="6150" y="933906"/>
                    <a:pt x="0" y="919059"/>
                    <a:pt x="0" y="903577"/>
                  </a:cubicBezTo>
                  <a:lnTo>
                    <a:pt x="0" y="58374"/>
                  </a:lnTo>
                  <a:cubicBezTo>
                    <a:pt x="0" y="42892"/>
                    <a:pt x="6150" y="28044"/>
                    <a:pt x="17097" y="17097"/>
                  </a:cubicBezTo>
                  <a:cubicBezTo>
                    <a:pt x="28044" y="6150"/>
                    <a:pt x="42892" y="0"/>
                    <a:pt x="5837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00D6">
                    <a:alpha val="100000"/>
                  </a:srgbClr>
                </a:gs>
                <a:gs pos="100000">
                  <a:srgbClr val="E000F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222567" cy="1019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20008" y="5520168"/>
            <a:ext cx="4641935" cy="3652407"/>
            <a:chOff x="0" y="0"/>
            <a:chExt cx="1222567" cy="9619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22567" cy="961951"/>
            </a:xfrm>
            <a:custGeom>
              <a:avLst/>
              <a:gdLst/>
              <a:ahLst/>
              <a:cxnLst/>
              <a:rect l="l" t="t" r="r" b="b"/>
              <a:pathLst>
                <a:path w="1222567" h="961951">
                  <a:moveTo>
                    <a:pt x="58374" y="0"/>
                  </a:moveTo>
                  <a:lnTo>
                    <a:pt x="1164193" y="0"/>
                  </a:lnTo>
                  <a:cubicBezTo>
                    <a:pt x="1179675" y="0"/>
                    <a:pt x="1194523" y="6150"/>
                    <a:pt x="1205470" y="17097"/>
                  </a:cubicBezTo>
                  <a:cubicBezTo>
                    <a:pt x="1216417" y="28044"/>
                    <a:pt x="1222567" y="42892"/>
                    <a:pt x="1222567" y="58374"/>
                  </a:cubicBezTo>
                  <a:lnTo>
                    <a:pt x="1222567" y="903577"/>
                  </a:lnTo>
                  <a:cubicBezTo>
                    <a:pt x="1222567" y="935816"/>
                    <a:pt x="1196432" y="961951"/>
                    <a:pt x="1164193" y="961951"/>
                  </a:cubicBezTo>
                  <a:lnTo>
                    <a:pt x="58374" y="961951"/>
                  </a:lnTo>
                  <a:cubicBezTo>
                    <a:pt x="42892" y="961951"/>
                    <a:pt x="28044" y="955801"/>
                    <a:pt x="17097" y="944853"/>
                  </a:cubicBezTo>
                  <a:cubicBezTo>
                    <a:pt x="6150" y="933906"/>
                    <a:pt x="0" y="919059"/>
                    <a:pt x="0" y="903577"/>
                  </a:cubicBezTo>
                  <a:lnTo>
                    <a:pt x="0" y="58374"/>
                  </a:lnTo>
                  <a:cubicBezTo>
                    <a:pt x="0" y="42892"/>
                    <a:pt x="6150" y="28044"/>
                    <a:pt x="17097" y="17097"/>
                  </a:cubicBezTo>
                  <a:cubicBezTo>
                    <a:pt x="28044" y="6150"/>
                    <a:pt x="42892" y="0"/>
                    <a:pt x="5837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00D6">
                    <a:alpha val="100000"/>
                  </a:srgbClr>
                </a:gs>
                <a:gs pos="100000">
                  <a:srgbClr val="E000F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22567" cy="1019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750968" y="4794763"/>
            <a:ext cx="2105440" cy="210544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00D6">
                    <a:alpha val="100000"/>
                  </a:srgbClr>
                </a:gs>
                <a:gs pos="50000">
                  <a:srgbClr val="E000F4">
                    <a:alpha val="100000"/>
                  </a:srgbClr>
                </a:gs>
                <a:gs pos="100000">
                  <a:srgbClr val="00EDF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66675" cap="sq">
              <a:gradFill>
                <a:gsLst>
                  <a:gs pos="0">
                    <a:srgbClr val="1100D6">
                      <a:alpha val="100000"/>
                    </a:srgbClr>
                  </a:gs>
                  <a:gs pos="100000">
                    <a:srgbClr val="E000F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067299" y="5194805"/>
            <a:ext cx="1464637" cy="1305358"/>
          </a:xfrm>
          <a:custGeom>
            <a:avLst/>
            <a:gdLst/>
            <a:ahLst/>
            <a:cxnLst/>
            <a:rect l="l" t="t" r="r" b="b"/>
            <a:pathLst>
              <a:path w="1464637" h="1305358">
                <a:moveTo>
                  <a:pt x="0" y="0"/>
                </a:moveTo>
                <a:lnTo>
                  <a:pt x="1464637" y="0"/>
                </a:lnTo>
                <a:lnTo>
                  <a:pt x="1464637" y="1305358"/>
                </a:lnTo>
                <a:lnTo>
                  <a:pt x="0" y="1305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8091280" y="4794763"/>
            <a:ext cx="2105440" cy="210544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00D6">
                    <a:alpha val="100000"/>
                  </a:srgbClr>
                </a:gs>
                <a:gs pos="50000">
                  <a:srgbClr val="E000F4">
                    <a:alpha val="100000"/>
                  </a:srgbClr>
                </a:gs>
                <a:gs pos="100000">
                  <a:srgbClr val="00EDF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66675" cap="sq">
              <a:gradFill>
                <a:gsLst>
                  <a:gs pos="0">
                    <a:srgbClr val="1100D6">
                      <a:alpha val="100000"/>
                    </a:srgbClr>
                  </a:gs>
                  <a:gs pos="100000">
                    <a:srgbClr val="E000F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8498993" y="5303259"/>
            <a:ext cx="1290014" cy="1088449"/>
          </a:xfrm>
          <a:custGeom>
            <a:avLst/>
            <a:gdLst/>
            <a:ahLst/>
            <a:cxnLst/>
            <a:rect l="l" t="t" r="r" b="b"/>
            <a:pathLst>
              <a:path w="1290014" h="1088449">
                <a:moveTo>
                  <a:pt x="0" y="0"/>
                </a:moveTo>
                <a:lnTo>
                  <a:pt x="1290014" y="0"/>
                </a:lnTo>
                <a:lnTo>
                  <a:pt x="1290014" y="1088449"/>
                </a:lnTo>
                <a:lnTo>
                  <a:pt x="0" y="10884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2435662" y="4794763"/>
            <a:ext cx="2105440" cy="210544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00D6">
                    <a:alpha val="100000"/>
                  </a:srgbClr>
                </a:gs>
                <a:gs pos="50000">
                  <a:srgbClr val="E000F4">
                    <a:alpha val="100000"/>
                  </a:srgbClr>
                </a:gs>
                <a:gs pos="100000">
                  <a:srgbClr val="00EDF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66675" cap="sq">
              <a:gradFill>
                <a:gsLst>
                  <a:gs pos="0">
                    <a:srgbClr val="1100D6">
                      <a:alpha val="100000"/>
                    </a:srgbClr>
                  </a:gs>
                  <a:gs pos="100000">
                    <a:srgbClr val="E000F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2727249" y="5086350"/>
            <a:ext cx="1522267" cy="1522267"/>
          </a:xfrm>
          <a:custGeom>
            <a:avLst/>
            <a:gdLst/>
            <a:ahLst/>
            <a:cxnLst/>
            <a:rect l="l" t="t" r="r" b="b"/>
            <a:pathLst>
              <a:path w="1522267" h="1522267">
                <a:moveTo>
                  <a:pt x="0" y="0"/>
                </a:moveTo>
                <a:lnTo>
                  <a:pt x="1522267" y="0"/>
                </a:lnTo>
                <a:lnTo>
                  <a:pt x="1522267" y="1522267"/>
                </a:lnTo>
                <a:lnTo>
                  <a:pt x="0" y="15222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3488382" y="2121171"/>
            <a:ext cx="1131123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96"/>
              </a:lnSpc>
            </a:pPr>
            <a:r>
              <a:rPr lang="en-US" sz="7675" b="1" spc="15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UBA Principles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05871" y="7225405"/>
            <a:ext cx="3556729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1900" b="1" spc="4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Confidentiality: Prevent unauthorized file exfiltration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sz="2100" b="1" spc="4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859871" y="7762614"/>
            <a:ext cx="3257024" cy="117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8"/>
              </a:lnSpc>
            </a:pPr>
            <a:endParaRPr lang="en-US" sz="1900" spc="3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318"/>
              </a:lnSpc>
            </a:pPr>
            <a:r>
              <a:rPr lang="en-US" sz="1900" spc="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Ensuring sensitive information is accessible only to authorized users.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823032" y="7039456"/>
            <a:ext cx="4641935" cy="3347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1900" b="1" spc="4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Integrity: Detect suspicious modifications or misuse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sz="1900" b="1" spc="4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sz="1900" b="1" spc="4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sz="1900" b="1" spc="4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b="1" spc="4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b="1" spc="4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b="1" spc="4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sz="2100" b="1" spc="4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331853" y="7762614"/>
            <a:ext cx="3624294" cy="87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8"/>
              </a:lnSpc>
            </a:pPr>
            <a:r>
              <a:rPr lang="en-US" sz="1900" spc="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Maintaining data accuracy and preventing unauthorized modifications.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645475" y="6914566"/>
            <a:ext cx="419100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1900" b="1" spc="4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Availability: Maintain service uptime against insider sabotage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931818" y="7826432"/>
            <a:ext cx="3624294" cy="88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8"/>
              </a:lnSpc>
            </a:pPr>
            <a:r>
              <a:rPr lang="en-US" sz="1900" spc="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Guaranteeing that information and systems are accessible when needed.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159">
                <a:alpha val="100000"/>
              </a:srgbClr>
            </a:gs>
            <a:gs pos="50000">
              <a:srgbClr val="070029">
                <a:alpha val="100000"/>
              </a:srgbClr>
            </a:gs>
            <a:gs pos="100000">
              <a:srgbClr val="0057FF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81179" y="-440039"/>
            <a:ext cx="7992999" cy="8229600"/>
          </a:xfrm>
          <a:custGeom>
            <a:avLst/>
            <a:gdLst/>
            <a:ahLst/>
            <a:cxnLst/>
            <a:rect l="l" t="t" r="r" b="b"/>
            <a:pathLst>
              <a:path w="7992999" h="8229600">
                <a:moveTo>
                  <a:pt x="0" y="0"/>
                </a:moveTo>
                <a:lnTo>
                  <a:pt x="7992999" y="0"/>
                </a:lnTo>
                <a:lnTo>
                  <a:pt x="79929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165394" y="1562100"/>
            <a:ext cx="7992999" cy="8229600"/>
          </a:xfrm>
          <a:custGeom>
            <a:avLst/>
            <a:gdLst/>
            <a:ahLst/>
            <a:cxnLst/>
            <a:rect l="l" t="t" r="r" b="b"/>
            <a:pathLst>
              <a:path w="7992999" h="8229600">
                <a:moveTo>
                  <a:pt x="0" y="0"/>
                </a:moveTo>
                <a:lnTo>
                  <a:pt x="7992999" y="0"/>
                </a:lnTo>
                <a:lnTo>
                  <a:pt x="79929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" y="0"/>
            <a:ext cx="18288000" cy="3938824"/>
            <a:chOff x="0" y="0"/>
            <a:chExt cx="2405761" cy="6102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05761" cy="610227"/>
            </a:xfrm>
            <a:custGeom>
              <a:avLst/>
              <a:gdLst/>
              <a:ahLst/>
              <a:cxnLst/>
              <a:rect l="l" t="t" r="r" b="b"/>
              <a:pathLst>
                <a:path w="2405761" h="610227">
                  <a:moveTo>
                    <a:pt x="15954" y="0"/>
                  </a:moveTo>
                  <a:lnTo>
                    <a:pt x="2389807" y="0"/>
                  </a:lnTo>
                  <a:cubicBezTo>
                    <a:pt x="2398618" y="0"/>
                    <a:pt x="2405761" y="7143"/>
                    <a:pt x="2405761" y="15954"/>
                  </a:cubicBezTo>
                  <a:lnTo>
                    <a:pt x="2405761" y="594273"/>
                  </a:lnTo>
                  <a:cubicBezTo>
                    <a:pt x="2405761" y="603084"/>
                    <a:pt x="2398618" y="610227"/>
                    <a:pt x="2389807" y="610227"/>
                  </a:cubicBezTo>
                  <a:lnTo>
                    <a:pt x="15954" y="610227"/>
                  </a:lnTo>
                  <a:cubicBezTo>
                    <a:pt x="7143" y="610227"/>
                    <a:pt x="0" y="603084"/>
                    <a:pt x="0" y="594273"/>
                  </a:cubicBezTo>
                  <a:lnTo>
                    <a:pt x="0" y="15954"/>
                  </a:lnTo>
                  <a:cubicBezTo>
                    <a:pt x="0" y="7143"/>
                    <a:pt x="7143" y="0"/>
                    <a:pt x="15954" y="0"/>
                  </a:cubicBezTo>
                  <a:close/>
                </a:path>
              </a:pathLst>
            </a:custGeom>
            <a:blipFill>
              <a:blip r:embed="rId3"/>
              <a:stretch>
                <a:fillRect t="-48560" b="-48560"/>
              </a:stretch>
            </a:blipFill>
            <a:ln w="114300" cap="rnd">
              <a:gradFill>
                <a:gsLst>
                  <a:gs pos="0">
                    <a:srgbClr val="1100D6">
                      <a:alpha val="100000"/>
                    </a:srgbClr>
                  </a:gs>
                  <a:gs pos="50000">
                    <a:srgbClr val="E000F4">
                      <a:alpha val="100000"/>
                    </a:srgbClr>
                  </a:gs>
                  <a:gs pos="100000">
                    <a:srgbClr val="00EDF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6474657" y="8484388"/>
            <a:ext cx="925952" cy="919347"/>
            <a:chOff x="0" y="0"/>
            <a:chExt cx="289003" cy="2869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5400000">
            <a:off x="16791711" y="8731122"/>
            <a:ext cx="315151" cy="425879"/>
          </a:xfrm>
          <a:custGeom>
            <a:avLst/>
            <a:gdLst/>
            <a:ahLst/>
            <a:cxnLst/>
            <a:rect l="l" t="t" r="r" b="b"/>
            <a:pathLst>
              <a:path w="315151" h="425879">
                <a:moveTo>
                  <a:pt x="0" y="0"/>
                </a:moveTo>
                <a:lnTo>
                  <a:pt x="315151" y="0"/>
                </a:lnTo>
                <a:lnTo>
                  <a:pt x="315151" y="425879"/>
                </a:lnTo>
                <a:lnTo>
                  <a:pt x="0" y="425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730249" y="701300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endParaRPr lang="en-US" sz="1999" b="1" spc="3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992107" y="4562657"/>
            <a:ext cx="8838693" cy="4806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Huge, complex log data → impossible for humans to monitor manually.</a:t>
            </a:r>
          </a:p>
          <a:p>
            <a:r>
              <a:rPr lang="en-US" sz="3600" dirty="0">
                <a:solidFill>
                  <a:schemeClr val="bg1"/>
                </a:solidFill>
              </a:rPr>
              <a:t>High </a:t>
            </a:r>
            <a:r>
              <a:rPr lang="en-US" sz="3600" b="1" dirty="0">
                <a:solidFill>
                  <a:schemeClr val="bg1"/>
                </a:solidFill>
              </a:rPr>
              <a:t>false positives</a:t>
            </a:r>
            <a:r>
              <a:rPr lang="en-US" sz="3600" dirty="0">
                <a:solidFill>
                  <a:schemeClr val="bg1"/>
                </a:solidFill>
              </a:rPr>
              <a:t> in traditional IDS.</a:t>
            </a:r>
          </a:p>
          <a:p>
            <a:r>
              <a:rPr lang="en-US" sz="3600" dirty="0">
                <a:solidFill>
                  <a:schemeClr val="bg1"/>
                </a:solidFill>
              </a:rPr>
              <a:t>Limited explainability of anomaly detection models.</a:t>
            </a:r>
          </a:p>
          <a:p>
            <a:r>
              <a:rPr lang="en-US" sz="3600" dirty="0">
                <a:solidFill>
                  <a:schemeClr val="bg1"/>
                </a:solidFill>
              </a:rPr>
              <a:t>SOC teams overloaded with irrelevant alerts.</a:t>
            </a:r>
          </a:p>
          <a:p>
            <a:r>
              <a:rPr lang="en-US" sz="3600" dirty="0">
                <a:solidFill>
                  <a:schemeClr val="bg1"/>
                </a:solidFill>
              </a:rPr>
              <a:t>Need for a </a:t>
            </a:r>
            <a:r>
              <a:rPr lang="en-US" sz="3600" b="1" dirty="0">
                <a:solidFill>
                  <a:schemeClr val="bg1"/>
                </a:solidFill>
              </a:rPr>
              <a:t>scalable ML-driven approach</a:t>
            </a:r>
            <a:r>
              <a:rPr lang="en-US" sz="3600" dirty="0">
                <a:solidFill>
                  <a:schemeClr val="bg1"/>
                </a:solidFill>
              </a:rPr>
              <a:t> to cut noise and focus on true risks.</a:t>
            </a:r>
          </a:p>
          <a:p>
            <a:pPr algn="just">
              <a:lnSpc>
                <a:spcPts val="2660"/>
              </a:lnSpc>
              <a:spcBef>
                <a:spcPct val="0"/>
              </a:spcBef>
            </a:pPr>
            <a:endParaRPr lang="en-US" sz="3200" b="1" spc="3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57200" y="6525099"/>
            <a:ext cx="7696200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6590"/>
              </a:lnSpc>
            </a:pPr>
            <a:r>
              <a:rPr lang="en-US" sz="6398" b="1" spc="12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Challenges in Insider Threat Detection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35527">
            <a:off x="15157270" y="-1804063"/>
            <a:ext cx="7056882" cy="8229600"/>
          </a:xfrm>
          <a:custGeom>
            <a:avLst/>
            <a:gdLst/>
            <a:ahLst/>
            <a:cxnLst/>
            <a:rect l="l" t="t" r="r" b="b"/>
            <a:pathLst>
              <a:path w="7056882" h="8229600">
                <a:moveTo>
                  <a:pt x="0" y="0"/>
                </a:moveTo>
                <a:lnTo>
                  <a:pt x="7056882" y="0"/>
                </a:lnTo>
                <a:lnTo>
                  <a:pt x="70568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108597">
            <a:off x="6012098" y="2748208"/>
            <a:ext cx="16230600" cy="5768626"/>
          </a:xfrm>
          <a:custGeom>
            <a:avLst/>
            <a:gdLst/>
            <a:ahLst/>
            <a:cxnLst/>
            <a:rect l="l" t="t" r="r" b="b"/>
            <a:pathLst>
              <a:path w="16230600" h="5768626">
                <a:moveTo>
                  <a:pt x="0" y="0"/>
                </a:moveTo>
                <a:lnTo>
                  <a:pt x="16230600" y="0"/>
                </a:lnTo>
                <a:lnTo>
                  <a:pt x="16230600" y="5768625"/>
                </a:lnTo>
                <a:lnTo>
                  <a:pt x="0" y="5768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741253" y="2310737"/>
            <a:ext cx="6216934" cy="6683536"/>
            <a:chOff x="0" y="0"/>
            <a:chExt cx="1637382" cy="17602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7382" cy="1760273"/>
            </a:xfrm>
            <a:custGeom>
              <a:avLst/>
              <a:gdLst/>
              <a:ahLst/>
              <a:cxnLst/>
              <a:rect l="l" t="t" r="r" b="b"/>
              <a:pathLst>
                <a:path w="1637382" h="1760273">
                  <a:moveTo>
                    <a:pt x="66001" y="0"/>
                  </a:moveTo>
                  <a:lnTo>
                    <a:pt x="1571381" y="0"/>
                  </a:lnTo>
                  <a:cubicBezTo>
                    <a:pt x="1607832" y="0"/>
                    <a:pt x="1637382" y="29550"/>
                    <a:pt x="1637382" y="66001"/>
                  </a:cubicBezTo>
                  <a:lnTo>
                    <a:pt x="1637382" y="1694272"/>
                  </a:lnTo>
                  <a:cubicBezTo>
                    <a:pt x="1637382" y="1730723"/>
                    <a:pt x="1607832" y="1760273"/>
                    <a:pt x="1571381" y="1760273"/>
                  </a:cubicBezTo>
                  <a:lnTo>
                    <a:pt x="66001" y="1760273"/>
                  </a:lnTo>
                  <a:cubicBezTo>
                    <a:pt x="29550" y="1760273"/>
                    <a:pt x="0" y="1730723"/>
                    <a:pt x="0" y="1694272"/>
                  </a:cubicBezTo>
                  <a:lnTo>
                    <a:pt x="0" y="66001"/>
                  </a:lnTo>
                  <a:cubicBezTo>
                    <a:pt x="0" y="29550"/>
                    <a:pt x="29550" y="0"/>
                    <a:pt x="660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00D6">
                    <a:alpha val="100000"/>
                  </a:srgbClr>
                </a:gs>
                <a:gs pos="100000">
                  <a:srgbClr val="E000F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637382" cy="1817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226535" y="2698617"/>
            <a:ext cx="5246370" cy="4384578"/>
            <a:chOff x="0" y="0"/>
            <a:chExt cx="812800" cy="6792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679286"/>
            </a:xfrm>
            <a:custGeom>
              <a:avLst/>
              <a:gdLst/>
              <a:ahLst/>
              <a:cxnLst/>
              <a:rect l="l" t="t" r="r" b="b"/>
              <a:pathLst>
                <a:path w="812800" h="679286">
                  <a:moveTo>
                    <a:pt x="78211" y="0"/>
                  </a:moveTo>
                  <a:lnTo>
                    <a:pt x="734589" y="0"/>
                  </a:lnTo>
                  <a:cubicBezTo>
                    <a:pt x="777784" y="0"/>
                    <a:pt x="812800" y="35016"/>
                    <a:pt x="812800" y="78211"/>
                  </a:cubicBezTo>
                  <a:lnTo>
                    <a:pt x="812800" y="601075"/>
                  </a:lnTo>
                  <a:cubicBezTo>
                    <a:pt x="812800" y="644270"/>
                    <a:pt x="777784" y="679286"/>
                    <a:pt x="734589" y="679286"/>
                  </a:cubicBezTo>
                  <a:lnTo>
                    <a:pt x="78211" y="679286"/>
                  </a:lnTo>
                  <a:cubicBezTo>
                    <a:pt x="35016" y="679286"/>
                    <a:pt x="0" y="644270"/>
                    <a:pt x="0" y="601075"/>
                  </a:cubicBezTo>
                  <a:lnTo>
                    <a:pt x="0" y="78211"/>
                  </a:lnTo>
                  <a:cubicBezTo>
                    <a:pt x="0" y="35016"/>
                    <a:pt x="35016" y="0"/>
                    <a:pt x="78211" y="0"/>
                  </a:cubicBezTo>
                  <a:close/>
                </a:path>
              </a:pathLst>
            </a:custGeom>
            <a:blipFill>
              <a:blip r:embed="rId4"/>
              <a:stretch>
                <a:fillRect l="-12955" r="-12955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838200" y="3660470"/>
            <a:ext cx="9128576" cy="607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3" dirty="0">
                <a:solidFill>
                  <a:schemeClr val="bg1"/>
                </a:solidFill>
                <a:ea typeface="Poppins"/>
                <a:cs typeface="Poppins"/>
                <a:sym typeface="Poppins"/>
              </a:rPr>
              <a:t>We apply advanced techniques like:
- Isolation Forest &amp; Autoencoders for anomaly detection
- AI-powered alert explanations
- Peer group comparison
- Risk forecasting for proactive defense Artificial intelligence and machine learning enable real-time </a:t>
            </a:r>
            <a:r>
              <a:rPr lang="en-US" sz="3200" b="1" spc="3" dirty="0" err="1">
                <a:solidFill>
                  <a:schemeClr val="bg1"/>
                </a:solidFill>
                <a:ea typeface="Poppins"/>
                <a:cs typeface="Poppins"/>
                <a:sym typeface="Poppins"/>
              </a:rPr>
              <a:t>Anomoly</a:t>
            </a:r>
            <a:r>
              <a:rPr lang="en-US" sz="3200" b="1" spc="3" dirty="0">
                <a:solidFill>
                  <a:schemeClr val="bg1"/>
                </a:solidFill>
                <a:ea typeface="Poppins"/>
                <a:cs typeface="Poppins"/>
                <a:sym typeface="Poppins"/>
              </a:rPr>
              <a:t> detection.</a:t>
            </a:r>
            <a:r>
              <a:rPr lang="en-US" sz="3200" b="1" dirty="0">
                <a:solidFill>
                  <a:schemeClr val="bg1"/>
                </a:solidFill>
              </a:rPr>
              <a:t> Hybrid Model → Combines both techniques for 99% detection accuracy.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Real-time </a:t>
            </a:r>
            <a:r>
              <a:rPr lang="en-US" sz="3200" b="1" dirty="0" err="1">
                <a:solidFill>
                  <a:schemeClr val="bg1"/>
                </a:solidFill>
              </a:rPr>
              <a:t>FastAPI</a:t>
            </a:r>
            <a:r>
              <a:rPr lang="en-US" sz="3200" b="1" dirty="0">
                <a:solidFill>
                  <a:schemeClr val="bg1"/>
                </a:solidFill>
              </a:rPr>
              <a:t> backend + JS dashboard for visualization.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en-US" sz="3200" b="1" spc="3" dirty="0">
              <a:solidFill>
                <a:schemeClr val="bg1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69735" y="2504434"/>
            <a:ext cx="7680776" cy="204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10"/>
              </a:lnSpc>
            </a:pPr>
            <a:r>
              <a:rPr lang="en-US" sz="3600" b="1" spc="15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UBA-Driven Technologies</a:t>
            </a:r>
          </a:p>
          <a:p>
            <a:pPr marL="0" lvl="0" indent="0" algn="just">
              <a:lnSpc>
                <a:spcPts val="7910"/>
              </a:lnSpc>
            </a:pPr>
            <a:endParaRPr lang="en-US" sz="7680" b="1" spc="15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Freeform 14"/>
          <p:cNvSpPr/>
          <p:nvPr/>
        </p:nvSpPr>
        <p:spPr>
          <a:xfrm rot="-1821221">
            <a:off x="-3252348" y="4879473"/>
            <a:ext cx="7056882" cy="8229600"/>
          </a:xfrm>
          <a:custGeom>
            <a:avLst/>
            <a:gdLst/>
            <a:ahLst/>
            <a:cxnLst/>
            <a:rect l="l" t="t" r="r" b="b"/>
            <a:pathLst>
              <a:path w="7056882" h="8229600">
                <a:moveTo>
                  <a:pt x="0" y="0"/>
                </a:moveTo>
                <a:lnTo>
                  <a:pt x="7056882" y="0"/>
                </a:lnTo>
                <a:lnTo>
                  <a:pt x="70568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9" name="TextBox 19"/>
          <p:cNvSpPr txBox="1"/>
          <p:nvPr/>
        </p:nvSpPr>
        <p:spPr>
          <a:xfrm>
            <a:off x="15730249" y="701300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endParaRPr lang="en-US" sz="1999" b="1" spc="3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159">
                <a:alpha val="100000"/>
              </a:srgbClr>
            </a:gs>
            <a:gs pos="50000">
              <a:srgbClr val="070029">
                <a:alpha val="100000"/>
              </a:srgbClr>
            </a:gs>
            <a:gs pos="100000">
              <a:srgbClr val="0057FF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478778" y="-957555"/>
            <a:ext cx="9438295" cy="11932798"/>
            <a:chOff x="0" y="0"/>
            <a:chExt cx="2485806" cy="31427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85806" cy="3142795"/>
            </a:xfrm>
            <a:custGeom>
              <a:avLst/>
              <a:gdLst/>
              <a:ahLst/>
              <a:cxnLst/>
              <a:rect l="l" t="t" r="r" b="b"/>
              <a:pathLst>
                <a:path w="2485806" h="3142795">
                  <a:moveTo>
                    <a:pt x="0" y="0"/>
                  </a:moveTo>
                  <a:lnTo>
                    <a:pt x="2485806" y="0"/>
                  </a:lnTo>
                  <a:lnTo>
                    <a:pt x="2485806" y="3142795"/>
                  </a:lnTo>
                  <a:lnTo>
                    <a:pt x="0" y="3142795"/>
                  </a:lnTo>
                  <a:close/>
                </a:path>
              </a:pathLst>
            </a:custGeom>
            <a:solidFill>
              <a:srgbClr val="000000"/>
            </a:solidFill>
            <a:ln w="142875" cap="sq">
              <a:gradFill>
                <a:gsLst>
                  <a:gs pos="0">
                    <a:srgbClr val="1100D6">
                      <a:alpha val="100000"/>
                    </a:srgbClr>
                  </a:gs>
                  <a:gs pos="50000">
                    <a:srgbClr val="E000F4">
                      <a:alpha val="100000"/>
                    </a:srgbClr>
                  </a:gs>
                  <a:gs pos="100000">
                    <a:srgbClr val="00EDF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485806" cy="31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3242216" y="2107481"/>
            <a:ext cx="4000772" cy="4000772"/>
          </a:xfrm>
          <a:custGeom>
            <a:avLst/>
            <a:gdLst/>
            <a:ahLst/>
            <a:cxnLst/>
            <a:rect l="l" t="t" r="r" b="b"/>
            <a:pathLst>
              <a:path w="4000772" h="4000772">
                <a:moveTo>
                  <a:pt x="0" y="0"/>
                </a:moveTo>
                <a:lnTo>
                  <a:pt x="4000772" y="0"/>
                </a:lnTo>
                <a:lnTo>
                  <a:pt x="4000772" y="4000771"/>
                </a:lnTo>
                <a:lnTo>
                  <a:pt x="0" y="400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345188" y="2279686"/>
            <a:ext cx="6606495" cy="6718620"/>
            <a:chOff x="0" y="0"/>
            <a:chExt cx="1023519" cy="10408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3519" cy="1040890"/>
            </a:xfrm>
            <a:custGeom>
              <a:avLst/>
              <a:gdLst/>
              <a:ahLst/>
              <a:cxnLst/>
              <a:rect l="l" t="t" r="r" b="b"/>
              <a:pathLst>
                <a:path w="1023519" h="1040890">
                  <a:moveTo>
                    <a:pt x="62109" y="0"/>
                  </a:moveTo>
                  <a:lnTo>
                    <a:pt x="961410" y="0"/>
                  </a:lnTo>
                  <a:cubicBezTo>
                    <a:pt x="977882" y="0"/>
                    <a:pt x="993680" y="6544"/>
                    <a:pt x="1005328" y="18191"/>
                  </a:cubicBezTo>
                  <a:cubicBezTo>
                    <a:pt x="1016975" y="29839"/>
                    <a:pt x="1023519" y="45637"/>
                    <a:pt x="1023519" y="62109"/>
                  </a:cubicBezTo>
                  <a:lnTo>
                    <a:pt x="1023519" y="978781"/>
                  </a:lnTo>
                  <a:cubicBezTo>
                    <a:pt x="1023519" y="995253"/>
                    <a:pt x="1016975" y="1011051"/>
                    <a:pt x="1005328" y="1022699"/>
                  </a:cubicBezTo>
                  <a:cubicBezTo>
                    <a:pt x="993680" y="1034346"/>
                    <a:pt x="977882" y="1040890"/>
                    <a:pt x="961410" y="1040890"/>
                  </a:cubicBezTo>
                  <a:lnTo>
                    <a:pt x="62109" y="1040890"/>
                  </a:lnTo>
                  <a:cubicBezTo>
                    <a:pt x="27807" y="1040890"/>
                    <a:pt x="0" y="1013083"/>
                    <a:pt x="0" y="978781"/>
                  </a:cubicBezTo>
                  <a:lnTo>
                    <a:pt x="0" y="62109"/>
                  </a:lnTo>
                  <a:cubicBezTo>
                    <a:pt x="0" y="45637"/>
                    <a:pt x="6544" y="29839"/>
                    <a:pt x="18191" y="18191"/>
                  </a:cubicBezTo>
                  <a:cubicBezTo>
                    <a:pt x="29839" y="6544"/>
                    <a:pt x="45637" y="0"/>
                    <a:pt x="62109" y="0"/>
                  </a:cubicBezTo>
                  <a:close/>
                </a:path>
              </a:pathLst>
            </a:custGeom>
            <a:blipFill>
              <a:blip r:embed="rId4"/>
              <a:stretch>
                <a:fillRect l="-17798" r="-17798"/>
              </a:stretch>
            </a:blipFill>
            <a:ln w="85725" cap="rnd">
              <a:gradFill>
                <a:gsLst>
                  <a:gs pos="0">
                    <a:srgbClr val="1100D6">
                      <a:alpha val="100000"/>
                    </a:srgbClr>
                  </a:gs>
                  <a:gs pos="50000">
                    <a:srgbClr val="E000F4">
                      <a:alpha val="100000"/>
                    </a:srgbClr>
                  </a:gs>
                  <a:gs pos="100000">
                    <a:srgbClr val="00EDF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328911" y="6152934"/>
            <a:ext cx="7467599" cy="382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2400" spc="3" dirty="0">
                <a:solidFill>
                  <a:srgbClr val="FFFFFF"/>
                </a:solidFill>
                <a:latin typeface="Poppins Bold" charset="0"/>
                <a:ea typeface="Poppins"/>
                <a:cs typeface="Poppins Bold" charset="0"/>
                <a:sym typeface="Poppins"/>
              </a:rPr>
              <a:t>UBA continuously monitors:
- File access and downloads
- Login/logout activity
- Command executions
It flags anomalies, assigns risk scores, and provides SOC teams with actionable insights..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en-US" sz="2400" spc="3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78742" y="2586175"/>
            <a:ext cx="6517769" cy="204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910"/>
              </a:lnSpc>
            </a:pPr>
            <a:r>
              <a:rPr lang="en-US" sz="7680" b="1" spc="15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Role of UBA in Security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flipV="1">
            <a:off x="-2741501" y="2012288"/>
            <a:ext cx="10823800" cy="8147370"/>
          </a:xfrm>
          <a:custGeom>
            <a:avLst/>
            <a:gdLst/>
            <a:ahLst/>
            <a:cxnLst/>
            <a:rect l="l" t="t" r="r" b="b"/>
            <a:pathLst>
              <a:path w="10823800" h="8147370">
                <a:moveTo>
                  <a:pt x="0" y="8147370"/>
                </a:moveTo>
                <a:lnTo>
                  <a:pt x="10823800" y="8147370"/>
                </a:lnTo>
                <a:lnTo>
                  <a:pt x="10823800" y="0"/>
                </a:lnTo>
                <a:lnTo>
                  <a:pt x="0" y="0"/>
                </a:lnTo>
                <a:lnTo>
                  <a:pt x="0" y="81473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6998" y="2142216"/>
            <a:ext cx="6932775" cy="6932775"/>
          </a:xfrm>
          <a:custGeom>
            <a:avLst/>
            <a:gdLst/>
            <a:ahLst/>
            <a:cxnLst/>
            <a:rect l="l" t="t" r="r" b="b"/>
            <a:pathLst>
              <a:path w="6932775" h="6932775">
                <a:moveTo>
                  <a:pt x="0" y="0"/>
                </a:moveTo>
                <a:lnTo>
                  <a:pt x="6932775" y="0"/>
                </a:lnTo>
                <a:lnTo>
                  <a:pt x="6932775" y="6932775"/>
                </a:lnTo>
                <a:lnTo>
                  <a:pt x="0" y="6932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750052" y="2299463"/>
            <a:ext cx="10934773" cy="6618282"/>
            <a:chOff x="0" y="0"/>
            <a:chExt cx="2879940" cy="174308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79940" cy="1743086"/>
            </a:xfrm>
            <a:custGeom>
              <a:avLst/>
              <a:gdLst/>
              <a:ahLst/>
              <a:cxnLst/>
              <a:rect l="l" t="t" r="r" b="b"/>
              <a:pathLst>
                <a:path w="2879940" h="1743086">
                  <a:moveTo>
                    <a:pt x="24780" y="0"/>
                  </a:moveTo>
                  <a:lnTo>
                    <a:pt x="2855160" y="0"/>
                  </a:lnTo>
                  <a:cubicBezTo>
                    <a:pt x="2868846" y="0"/>
                    <a:pt x="2879940" y="11095"/>
                    <a:pt x="2879940" y="24780"/>
                  </a:cubicBezTo>
                  <a:lnTo>
                    <a:pt x="2879940" y="1718306"/>
                  </a:lnTo>
                  <a:cubicBezTo>
                    <a:pt x="2879940" y="1724878"/>
                    <a:pt x="2877330" y="1731181"/>
                    <a:pt x="2872682" y="1735829"/>
                  </a:cubicBezTo>
                  <a:cubicBezTo>
                    <a:pt x="2868035" y="1740476"/>
                    <a:pt x="2861732" y="1743086"/>
                    <a:pt x="2855160" y="1743086"/>
                  </a:cubicBezTo>
                  <a:lnTo>
                    <a:pt x="24780" y="1743086"/>
                  </a:lnTo>
                  <a:cubicBezTo>
                    <a:pt x="11095" y="1743086"/>
                    <a:pt x="0" y="1731992"/>
                    <a:pt x="0" y="1718306"/>
                  </a:cubicBezTo>
                  <a:lnTo>
                    <a:pt x="0" y="24780"/>
                  </a:lnTo>
                  <a:cubicBezTo>
                    <a:pt x="0" y="11095"/>
                    <a:pt x="11095" y="0"/>
                    <a:pt x="247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159">
                    <a:alpha val="100000"/>
                  </a:srgbClr>
                </a:gs>
                <a:gs pos="50000">
                  <a:srgbClr val="070029">
                    <a:alpha val="100000"/>
                  </a:srgbClr>
                </a:gs>
                <a:gs pos="100000">
                  <a:srgbClr val="0057FF">
                    <a:alpha val="100000"/>
                  </a:srgbClr>
                </a:gs>
              </a:gsLst>
              <a:lin ang="2700000"/>
            </a:gradFill>
            <a:ln w="85725" cap="rnd">
              <a:gradFill>
                <a:gsLst>
                  <a:gs pos="0">
                    <a:srgbClr val="1100D6">
                      <a:alpha val="100000"/>
                    </a:srgbClr>
                  </a:gs>
                  <a:gs pos="50000">
                    <a:srgbClr val="E000F4">
                      <a:alpha val="100000"/>
                    </a:srgbClr>
                  </a:gs>
                  <a:gs pos="100000">
                    <a:srgbClr val="00EDF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2879940" cy="1800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677400" y="5127344"/>
            <a:ext cx="8229600" cy="3790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sz="1900" spc="3" dirty="0">
                <a:solidFill>
                  <a:srgbClr val="FFFFFF"/>
                </a:solidFill>
                <a:latin typeface="Poppins Bold" charset="0"/>
                <a:ea typeface="Poppins"/>
                <a:cs typeface="Poppins Bold" charset="0"/>
                <a:sym typeface="Poppins"/>
              </a:rPr>
              <a:t>Our dashboard includes:
- Real-time activity dashboard
- Anomaly alerts panel
- Risk scoring system
- User detail timelines
- Export options (CSV/PDF)
Innovations: </a:t>
            </a:r>
            <a:r>
              <a:rPr lang="en-US" sz="1900" spc="3" dirty="0" err="1">
                <a:solidFill>
                  <a:srgbClr val="FFFFFF"/>
                </a:solidFill>
                <a:latin typeface="Poppins Bold" charset="0"/>
                <a:ea typeface="Poppins"/>
                <a:cs typeface="Poppins Bold" charset="0"/>
                <a:sym typeface="Poppins"/>
              </a:rPr>
              <a:t>Heatmaps</a:t>
            </a:r>
            <a:r>
              <a:rPr lang="en-US" sz="1900" spc="3" dirty="0">
                <a:solidFill>
                  <a:srgbClr val="FFFFFF"/>
                </a:solidFill>
                <a:latin typeface="Poppins Bold" charset="0"/>
                <a:ea typeface="Poppins"/>
                <a:cs typeface="Poppins Bold" charset="0"/>
                <a:sym typeface="Poppins"/>
              </a:rPr>
              <a:t>, peer comparisons, risk forecasting, </a:t>
            </a:r>
            <a:r>
              <a:rPr lang="en-US" sz="1900" spc="3" dirty="0" err="1">
                <a:solidFill>
                  <a:srgbClr val="FFFFFF"/>
                </a:solidFill>
                <a:latin typeface="Poppins Bold" charset="0"/>
                <a:ea typeface="Poppins"/>
                <a:cs typeface="Poppins Bold" charset="0"/>
                <a:sym typeface="Poppins"/>
              </a:rPr>
              <a:t>gamified</a:t>
            </a:r>
            <a:r>
              <a:rPr lang="en-US" sz="1900" spc="3" dirty="0">
                <a:solidFill>
                  <a:srgbClr val="FFFFFF"/>
                </a:solidFill>
                <a:latin typeface="Poppins Bold" charset="0"/>
                <a:ea typeface="Poppins"/>
                <a:cs typeface="Poppins Bold" charset="0"/>
                <a:sym typeface="Poppins"/>
              </a:rPr>
              <a:t> SOC view. Regular training sessions, multi-factor authentication, and the enforcement of strong password policies empower employees to become active participants in maintaining security.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41856" y="3071251"/>
            <a:ext cx="7417444" cy="306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10"/>
              </a:lnSpc>
            </a:pPr>
            <a:r>
              <a:rPr lang="en-US" sz="7680" b="1" spc="15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Walkthrough</a:t>
            </a:r>
          </a:p>
          <a:p>
            <a:pPr marL="0" lvl="0" indent="0" algn="just">
              <a:lnSpc>
                <a:spcPts val="7910"/>
              </a:lnSpc>
            </a:pPr>
            <a:endParaRPr lang="en-US" sz="7680" b="1" spc="15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159">
                <a:alpha val="100000"/>
              </a:srgbClr>
            </a:gs>
            <a:gs pos="50000">
              <a:srgbClr val="070029">
                <a:alpha val="100000"/>
              </a:srgbClr>
            </a:gs>
            <a:gs pos="100000">
              <a:srgbClr val="0057FF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86078">
            <a:off x="12596665" y="-3291171"/>
            <a:ext cx="14188966" cy="8229600"/>
          </a:xfrm>
          <a:custGeom>
            <a:avLst/>
            <a:gdLst/>
            <a:ahLst/>
            <a:cxnLst/>
            <a:rect l="l" t="t" r="r" b="b"/>
            <a:pathLst>
              <a:path w="14188966" h="8229600">
                <a:moveTo>
                  <a:pt x="0" y="0"/>
                </a:moveTo>
                <a:lnTo>
                  <a:pt x="14188965" y="0"/>
                </a:lnTo>
                <a:lnTo>
                  <a:pt x="141889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45188" y="2209340"/>
            <a:ext cx="6718902" cy="6824619"/>
          </a:xfrm>
          <a:custGeom>
            <a:avLst/>
            <a:gdLst/>
            <a:ahLst/>
            <a:cxnLst/>
            <a:rect l="l" t="t" r="r" b="b"/>
            <a:pathLst>
              <a:path w="6718902" h="6824619">
                <a:moveTo>
                  <a:pt x="0" y="0"/>
                </a:moveTo>
                <a:lnTo>
                  <a:pt x="6718902" y="0"/>
                </a:lnTo>
                <a:lnTo>
                  <a:pt x="6718902" y="6824619"/>
                </a:lnTo>
                <a:lnTo>
                  <a:pt x="0" y="68246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3231277">
            <a:off x="-2430434" y="8282853"/>
            <a:ext cx="9343656" cy="5419321"/>
          </a:xfrm>
          <a:custGeom>
            <a:avLst/>
            <a:gdLst/>
            <a:ahLst/>
            <a:cxnLst/>
            <a:rect l="l" t="t" r="r" b="b"/>
            <a:pathLst>
              <a:path w="9343656" h="5419321">
                <a:moveTo>
                  <a:pt x="0" y="0"/>
                </a:moveTo>
                <a:lnTo>
                  <a:pt x="9343657" y="0"/>
                </a:lnTo>
                <a:lnTo>
                  <a:pt x="9343657" y="5419321"/>
                </a:lnTo>
                <a:lnTo>
                  <a:pt x="0" y="5419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95400" y="4838700"/>
            <a:ext cx="8839200" cy="3444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sz="1900" spc="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900" spc="3" dirty="0">
                <a:solidFill>
                  <a:srgbClr val="FFFFFF"/>
                </a:solidFill>
                <a:latin typeface="Poppins Bold" charset="0"/>
                <a:ea typeface="Poppins"/>
                <a:cs typeface="Poppins Bold" charset="0"/>
                <a:sym typeface="Poppins"/>
              </a:rPr>
              <a:t>nsider threats cost organizations millions annually.
Our solution reduces costs by:
- Detecting earlier
- Reducing false positives
- Providing proactive forecasting
- Enabling quick remediation actions From data breaches that expose sensitive information to </a:t>
            </a:r>
            <a:r>
              <a:rPr lang="en-US" sz="1900" spc="3" dirty="0" err="1">
                <a:solidFill>
                  <a:srgbClr val="FFFFFF"/>
                </a:solidFill>
                <a:latin typeface="Poppins Bold" charset="0"/>
                <a:ea typeface="Poppins"/>
                <a:cs typeface="Poppins Bold" charset="0"/>
                <a:sym typeface="Poppins"/>
              </a:rPr>
              <a:t>ransomware</a:t>
            </a:r>
            <a:r>
              <a:rPr lang="en-US" sz="1900" spc="3" dirty="0">
                <a:solidFill>
                  <a:srgbClr val="FFFFFF"/>
                </a:solidFill>
                <a:latin typeface="Poppins Bold" charset="0"/>
                <a:ea typeface="Poppins"/>
                <a:cs typeface="Poppins Bold" charset="0"/>
                <a:sym typeface="Poppins"/>
              </a:rPr>
              <a:t> attacks that paralyze operations, the impact is far-reaching. Prevention is always more cost-effective than recovery. Investing in </a:t>
            </a:r>
            <a:r>
              <a:rPr lang="en-US" sz="1900" spc="3" dirty="0" err="1">
                <a:solidFill>
                  <a:srgbClr val="FFFFFF"/>
                </a:solidFill>
                <a:latin typeface="Poppins Bold" charset="0"/>
                <a:ea typeface="Poppins"/>
                <a:cs typeface="Poppins Bold" charset="0"/>
                <a:sym typeface="Poppins"/>
              </a:rPr>
              <a:t>cybersecurity</a:t>
            </a:r>
            <a:r>
              <a:rPr lang="en-US" sz="1900" spc="3" dirty="0">
                <a:solidFill>
                  <a:srgbClr val="FFFFFF"/>
                </a:solidFill>
                <a:latin typeface="Poppins Bold" charset="0"/>
                <a:ea typeface="Poppins"/>
                <a:cs typeface="Poppins Bold" charset="0"/>
                <a:sym typeface="Poppins"/>
              </a:rPr>
              <a:t> infrastructure is an investment in long-term resilience and trust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5400" y="1779889"/>
            <a:ext cx="8787327" cy="3039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910"/>
              </a:lnSpc>
            </a:pPr>
            <a:r>
              <a:rPr lang="en-US" sz="7680" b="1" spc="15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Impact of Insider Threats</a:t>
            </a:r>
          </a:p>
          <a:p>
            <a:pPr marL="0" lvl="0" indent="0" algn="just">
              <a:lnSpc>
                <a:spcPts val="7910"/>
              </a:lnSpc>
            </a:pPr>
            <a:endParaRPr lang="en-US" sz="7680" b="1" spc="15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6461146" y="8543075"/>
            <a:ext cx="925952" cy="919347"/>
            <a:chOff x="0" y="0"/>
            <a:chExt cx="289003" cy="28694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5400000">
            <a:off x="16778201" y="8789809"/>
            <a:ext cx="315151" cy="425879"/>
          </a:xfrm>
          <a:custGeom>
            <a:avLst/>
            <a:gdLst/>
            <a:ahLst/>
            <a:cxnLst/>
            <a:rect l="l" t="t" r="r" b="b"/>
            <a:pathLst>
              <a:path w="315151" h="425879">
                <a:moveTo>
                  <a:pt x="0" y="0"/>
                </a:moveTo>
                <a:lnTo>
                  <a:pt x="315151" y="0"/>
                </a:lnTo>
                <a:lnTo>
                  <a:pt x="315151" y="425879"/>
                </a:lnTo>
                <a:lnTo>
                  <a:pt x="0" y="425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339724" y="2282821"/>
            <a:ext cx="15775956" cy="6951016"/>
            <a:chOff x="0" y="0"/>
            <a:chExt cx="4154984" cy="18307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54984" cy="1830720"/>
            </a:xfrm>
            <a:custGeom>
              <a:avLst/>
              <a:gdLst/>
              <a:ahLst/>
              <a:cxnLst/>
              <a:rect l="l" t="t" r="r" b="b"/>
              <a:pathLst>
                <a:path w="4154984" h="1830720">
                  <a:moveTo>
                    <a:pt x="17176" y="0"/>
                  </a:moveTo>
                  <a:lnTo>
                    <a:pt x="4137808" y="0"/>
                  </a:lnTo>
                  <a:cubicBezTo>
                    <a:pt x="4142364" y="0"/>
                    <a:pt x="4146733" y="1810"/>
                    <a:pt x="4149954" y="5031"/>
                  </a:cubicBezTo>
                  <a:cubicBezTo>
                    <a:pt x="4153175" y="8252"/>
                    <a:pt x="4154984" y="12621"/>
                    <a:pt x="4154984" y="17176"/>
                  </a:cubicBezTo>
                  <a:lnTo>
                    <a:pt x="4154984" y="1813544"/>
                  </a:lnTo>
                  <a:cubicBezTo>
                    <a:pt x="4154984" y="1823030"/>
                    <a:pt x="4147295" y="1830720"/>
                    <a:pt x="4137808" y="1830720"/>
                  </a:cubicBezTo>
                  <a:lnTo>
                    <a:pt x="17176" y="1830720"/>
                  </a:lnTo>
                  <a:cubicBezTo>
                    <a:pt x="7690" y="1830720"/>
                    <a:pt x="0" y="1823030"/>
                    <a:pt x="0" y="1813544"/>
                  </a:cubicBezTo>
                  <a:lnTo>
                    <a:pt x="0" y="17176"/>
                  </a:lnTo>
                  <a:cubicBezTo>
                    <a:pt x="0" y="7690"/>
                    <a:pt x="7690" y="0"/>
                    <a:pt x="171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159">
                    <a:alpha val="100000"/>
                  </a:srgbClr>
                </a:gs>
                <a:gs pos="50000">
                  <a:srgbClr val="070029">
                    <a:alpha val="100000"/>
                  </a:srgbClr>
                </a:gs>
                <a:gs pos="100000">
                  <a:srgbClr val="0057FF">
                    <a:alpha val="100000"/>
                  </a:srgbClr>
                </a:gs>
              </a:gsLst>
              <a:lin ang="2700000"/>
            </a:gradFill>
            <a:ln w="85725" cap="rnd">
              <a:gradFill>
                <a:gsLst>
                  <a:gs pos="0">
                    <a:srgbClr val="1100D6">
                      <a:alpha val="100000"/>
                    </a:srgbClr>
                  </a:gs>
                  <a:gs pos="50000">
                    <a:srgbClr val="E000F4">
                      <a:alpha val="100000"/>
                    </a:srgbClr>
                  </a:gs>
                  <a:gs pos="100000">
                    <a:srgbClr val="00EDF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154984" cy="1887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544711" y="3082518"/>
            <a:ext cx="3213657" cy="3213657"/>
          </a:xfrm>
          <a:custGeom>
            <a:avLst/>
            <a:gdLst/>
            <a:ahLst/>
            <a:cxnLst/>
            <a:rect l="l" t="t" r="r" b="b"/>
            <a:pathLst>
              <a:path w="3213657" h="3213657">
                <a:moveTo>
                  <a:pt x="0" y="0"/>
                </a:moveTo>
                <a:lnTo>
                  <a:pt x="3213657" y="0"/>
                </a:lnTo>
                <a:lnTo>
                  <a:pt x="3213657" y="3213656"/>
                </a:lnTo>
                <a:lnTo>
                  <a:pt x="0" y="3213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73250" y="4919451"/>
            <a:ext cx="3603901" cy="3603901"/>
          </a:xfrm>
          <a:custGeom>
            <a:avLst/>
            <a:gdLst/>
            <a:ahLst/>
            <a:cxnLst/>
            <a:rect l="l" t="t" r="r" b="b"/>
            <a:pathLst>
              <a:path w="3603901" h="3603901">
                <a:moveTo>
                  <a:pt x="0" y="0"/>
                </a:moveTo>
                <a:lnTo>
                  <a:pt x="3603900" y="0"/>
                </a:lnTo>
                <a:lnTo>
                  <a:pt x="3603900" y="3603900"/>
                </a:lnTo>
                <a:lnTo>
                  <a:pt x="0" y="3603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488382" y="3072993"/>
            <a:ext cx="12132618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68"/>
              </a:lnSpc>
            </a:pPr>
            <a:r>
              <a:rPr lang="en-US" sz="8900" b="1" spc="17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Workflow &amp; Contributions</a:t>
            </a:r>
          </a:p>
          <a:p>
            <a:pPr marL="0" lvl="0" indent="0" algn="ctr">
              <a:lnSpc>
                <a:spcPts val="9968"/>
              </a:lnSpc>
            </a:pPr>
            <a:endParaRPr lang="en-US" sz="8900" b="1" spc="17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265831" y="5532439"/>
            <a:ext cx="9828056" cy="3701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Frontend: React + Tailwind + Tableau integration
Backend: Flask/Node APIs for logs
Data: Synthetic logs, anomalies, risk scores
Innovation: AI explanations, forecasting, collaboration notes
Practicality: Role-based views, quick remediation actions Simple practices such as using strong passwords, avoiding suspicious links, and regularly updating devices can prevent most attacks. Staying informed about potential threats and adopting a cautious online approach ensures personal safety in the digital realm.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sz="2100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648</Words>
  <Application>Microsoft Office PowerPoint</Application>
  <PresentationFormat>Custom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Poppins</vt:lpstr>
      <vt:lpstr>Calibri</vt:lpstr>
      <vt:lpstr>Arial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Blue Modern Cybersecurity Presentation</dc:title>
  <cp:lastModifiedBy>Thanish S</cp:lastModifiedBy>
  <cp:revision>10</cp:revision>
  <dcterms:created xsi:type="dcterms:W3CDTF">2006-08-16T00:00:00Z</dcterms:created>
  <dcterms:modified xsi:type="dcterms:W3CDTF">2025-09-18T06:23:35Z</dcterms:modified>
  <dc:identifier>DAGzR9C9phY</dc:identifier>
</cp:coreProperties>
</file>